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8"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DAAD4-1CC4-4834-AD61-5F19D88805B1}" v="17" dt="2026-07-04T07:26:30.6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N"/>
          </a:p>
        </p:txBody>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1229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46008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656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95D9B5-DF90-4F86-B4C8-4FBFAD41786F}" type="datetimeFigureOut">
              <a:rPr lang="en-IN" smtClean="0"/>
              <a:t>04-07-2026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1368828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195D9B5-DF90-4F86-B4C8-4FBFAD41786F}" type="datetimeFigureOut">
              <a:rPr lang="en-IN" smtClean="0"/>
              <a:t>04-07-2026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3542337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195D9B5-DF90-4F86-B4C8-4FBFAD41786F}" type="datetimeFigureOut">
              <a:rPr lang="en-IN" smtClean="0"/>
              <a:t>04-07-2026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039275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95D9B5-DF90-4F86-B4C8-4FBFAD41786F}" type="datetimeFigureOut">
              <a:rPr lang="en-IN" smtClean="0"/>
              <a:t>04-07-2026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993876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95D9B5-DF90-4F86-B4C8-4FBFAD41786F}" type="datetimeFigureOut">
              <a:rPr lang="en-IN" smtClean="0"/>
              <a:t>04-07-2026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2042738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95D9B5-DF90-4F86-B4C8-4FBFAD41786F}" type="datetimeFigureOut">
              <a:rPr lang="en-IN" smtClean="0"/>
              <a:t>04-07-2026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976B46A-4F6C-47E2-ADCF-204CD65D1337}" type="slidenum">
              <a:rPr lang="en-IN" smtClean="0"/>
              <a:t>‹#›</a:t>
            </a:fld>
            <a:endParaRPr lang="en-IN"/>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0554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spTree>
    <p:extLst>
      <p:ext uri="{BB962C8B-B14F-4D97-AF65-F5344CB8AC3E}">
        <p14:creationId xmlns:p14="http://schemas.microsoft.com/office/powerpoint/2010/main" val="803719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5D9B5-DF90-4F86-B4C8-4FBFAD41786F}" type="datetimeFigureOut">
              <a:rPr lang="en-IN" smtClean="0"/>
              <a:t>04-07-2026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976B46A-4F6C-47E2-ADCF-204CD65D1337}" type="slidenum">
              <a:rPr lang="en-IN" smtClean="0"/>
              <a:t>‹#›</a:t>
            </a:fld>
            <a:endParaRPr lang="en-IN"/>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232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195D9B5-DF90-4F86-B4C8-4FBFAD41786F}" type="datetimeFigureOut">
              <a:rPr lang="en-IN" smtClean="0"/>
              <a:t>04-07-2026</a:t>
            </a:fld>
            <a:endParaRPr lang="en-IN"/>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IN"/>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976B46A-4F6C-47E2-ADCF-204CD65D1337}" type="slidenum">
              <a:rPr lang="en-IN" smtClean="0"/>
              <a:t>‹#›</a:t>
            </a:fld>
            <a:endParaRPr lang="en-IN"/>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2261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n.pinterest.com/pin/get-thank-you-powerpoint-and-google-slides-template--697846904775950637/"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28A7E-C4C2-C1A2-570D-DE9522ECD6C4}"/>
              </a:ext>
            </a:extLst>
          </p:cNvPr>
          <p:cNvSpPr>
            <a:spLocks noGrp="1"/>
          </p:cNvSpPr>
          <p:nvPr>
            <p:ph type="ctrTitle"/>
          </p:nvPr>
        </p:nvSpPr>
        <p:spPr/>
        <p:txBody>
          <a:bodyPr/>
          <a:lstStyle/>
          <a:p>
            <a:r>
              <a:rPr lang="en-IN" dirty="0"/>
              <a:t>Topic</a:t>
            </a:r>
            <a:br>
              <a:rPr lang="en-IN" dirty="0"/>
            </a:br>
            <a:r>
              <a:rPr lang="en-IN" b="1" dirty="0">
                <a:solidFill>
                  <a:srgbClr val="00B0F0"/>
                </a:solidFill>
              </a:rPr>
              <a:t>how to start a business</a:t>
            </a:r>
          </a:p>
        </p:txBody>
      </p:sp>
      <p:sp>
        <p:nvSpPr>
          <p:cNvPr id="3" name="Subtitle 2">
            <a:extLst>
              <a:ext uri="{FF2B5EF4-FFF2-40B4-BE49-F238E27FC236}">
                <a16:creationId xmlns:a16="http://schemas.microsoft.com/office/drawing/2014/main" id="{F5B8ECC3-BB88-1207-9339-2AEB4E9BC80D}"/>
              </a:ext>
            </a:extLst>
          </p:cNvPr>
          <p:cNvSpPr>
            <a:spLocks noGrp="1"/>
          </p:cNvSpPr>
          <p:nvPr>
            <p:ph type="subTitle" idx="1"/>
          </p:nvPr>
        </p:nvSpPr>
        <p:spPr>
          <a:xfrm>
            <a:off x="8610600" y="4591666"/>
            <a:ext cx="3200400" cy="2266334"/>
          </a:xfrm>
        </p:spPr>
        <p:txBody>
          <a:bodyPr>
            <a:normAutofit fontScale="92500"/>
          </a:bodyPr>
          <a:lstStyle/>
          <a:p>
            <a:r>
              <a:rPr lang="en-IN" sz="2800" dirty="0"/>
              <a:t>SUBMITTED TO:</a:t>
            </a:r>
          </a:p>
          <a:p>
            <a:r>
              <a:rPr lang="en-IN" sz="2800" b="1" dirty="0">
                <a:solidFill>
                  <a:srgbClr val="00B0F0"/>
                </a:solidFill>
              </a:rPr>
              <a:t>SHASHWAT SINGHAL</a:t>
            </a:r>
          </a:p>
          <a:p>
            <a:r>
              <a:rPr lang="en-IN" sz="2800" dirty="0"/>
              <a:t>SUBMITTED BY:</a:t>
            </a:r>
          </a:p>
          <a:p>
            <a:r>
              <a:rPr lang="en-IN" sz="2800" b="1" dirty="0">
                <a:solidFill>
                  <a:srgbClr val="00B0F0"/>
                </a:solidFill>
              </a:rPr>
              <a:t>SANIYA USMANI</a:t>
            </a:r>
          </a:p>
          <a:p>
            <a:r>
              <a:rPr lang="en-IN" sz="2800" b="1" dirty="0">
                <a:solidFill>
                  <a:srgbClr val="00B0F0"/>
                </a:solidFill>
              </a:rPr>
              <a:t>UNNATI CHAURASIA</a:t>
            </a:r>
          </a:p>
        </p:txBody>
      </p:sp>
    </p:spTree>
    <p:extLst>
      <p:ext uri="{BB962C8B-B14F-4D97-AF65-F5344CB8AC3E}">
        <p14:creationId xmlns:p14="http://schemas.microsoft.com/office/powerpoint/2010/main" val="3837615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4EEF8-3EF9-7308-F005-09E10ACECE42}"/>
              </a:ext>
            </a:extLst>
          </p:cNvPr>
          <p:cNvSpPr>
            <a:spLocks noGrp="1"/>
          </p:cNvSpPr>
          <p:nvPr>
            <p:ph type="title"/>
          </p:nvPr>
        </p:nvSpPr>
        <p:spPr/>
        <p:txBody>
          <a:bodyPr/>
          <a:lstStyle/>
          <a:p>
            <a:r>
              <a:rPr lang="en-IN" b="1" dirty="0"/>
              <a:t>Should Everyone Become an Entrepreneur?</a:t>
            </a:r>
            <a:endParaRPr lang="en-IN" dirty="0"/>
          </a:p>
        </p:txBody>
      </p:sp>
      <p:sp>
        <p:nvSpPr>
          <p:cNvPr id="3" name="Content Placeholder 2">
            <a:extLst>
              <a:ext uri="{FF2B5EF4-FFF2-40B4-BE49-F238E27FC236}">
                <a16:creationId xmlns:a16="http://schemas.microsoft.com/office/drawing/2014/main" id="{1BC39DEE-8D40-08B9-0890-33C0F77733CE}"/>
              </a:ext>
            </a:extLst>
          </p:cNvPr>
          <p:cNvSpPr>
            <a:spLocks noGrp="1"/>
          </p:cNvSpPr>
          <p:nvPr>
            <p:ph idx="1"/>
          </p:nvPr>
        </p:nvSpPr>
        <p:spPr>
          <a:xfrm>
            <a:off x="824948" y="2249424"/>
            <a:ext cx="7315201" cy="4023360"/>
          </a:xfrm>
        </p:spPr>
        <p:txBody>
          <a:bodyPr>
            <a:normAutofit lnSpcReduction="10000"/>
          </a:bodyPr>
          <a:lstStyle/>
          <a:p>
            <a:pPr marL="0" indent="0">
              <a:buNone/>
            </a:pPr>
            <a:r>
              <a:rPr lang="en-IN" dirty="0"/>
              <a:t>Entrepreneurship requires risk-taking, patience, leadership, and problem-solving. Some people prefer stable jobs, while others enjoy building businesses. The right choice depends on a person's skills, goals, and personality.</a:t>
            </a:r>
          </a:p>
          <a:p>
            <a:r>
              <a:rPr lang="en-IN" dirty="0"/>
              <a:t>1. Imagine two friends:</a:t>
            </a:r>
          </a:p>
          <a:p>
            <a:r>
              <a:rPr lang="en-IN" b="1" dirty="0"/>
              <a:t>Rahul</a:t>
            </a:r>
            <a:r>
              <a:rPr lang="en-IN" dirty="0"/>
              <a:t> loves solving problems, taking risks, and creating new ideas. </a:t>
            </a:r>
          </a:p>
          <a:p>
            <a:r>
              <a:rPr lang="en-IN" b="1" dirty="0"/>
              <a:t>Aman</a:t>
            </a:r>
            <a:r>
              <a:rPr lang="en-IN" dirty="0"/>
              <a:t> prefers a secure salary and fixed working hours. </a:t>
            </a:r>
          </a:p>
          <a:p>
            <a:r>
              <a:rPr lang="en-IN" dirty="0"/>
              <a:t>Who should become an entrepreneur?</a:t>
            </a:r>
          </a:p>
          <a:p>
            <a:r>
              <a:rPr lang="en-IN" b="1" dirty="0"/>
              <a:t>Answer:</a:t>
            </a:r>
            <a:r>
              <a:rPr lang="en-IN" dirty="0"/>
              <a:t> Rahul. Entrepreneurship is about mindset, not popularity.</a:t>
            </a:r>
          </a:p>
          <a:p>
            <a:pPr marL="0" indent="0">
              <a:buNone/>
            </a:pPr>
            <a:endParaRPr lang="en-IN" dirty="0"/>
          </a:p>
          <a:p>
            <a:endParaRPr lang="en-IN" dirty="0"/>
          </a:p>
        </p:txBody>
      </p:sp>
      <p:sp>
        <p:nvSpPr>
          <p:cNvPr id="4" name="TextBox 3">
            <a:extLst>
              <a:ext uri="{FF2B5EF4-FFF2-40B4-BE49-F238E27FC236}">
                <a16:creationId xmlns:a16="http://schemas.microsoft.com/office/drawing/2014/main" id="{930BB516-72A0-8A91-9658-B21AB728F224}"/>
              </a:ext>
            </a:extLst>
          </p:cNvPr>
          <p:cNvSpPr txBox="1"/>
          <p:nvPr/>
        </p:nvSpPr>
        <p:spPr>
          <a:xfrm>
            <a:off x="9054550" y="3568149"/>
            <a:ext cx="2797864" cy="2862322"/>
          </a:xfrm>
          <a:prstGeom prst="rect">
            <a:avLst/>
          </a:prstGeom>
          <a:noFill/>
        </p:spPr>
        <p:txBody>
          <a:bodyPr wrap="square" rtlCol="0">
            <a:spAutoFit/>
          </a:bodyPr>
          <a:lstStyle/>
          <a:p>
            <a:r>
              <a:rPr lang="en-IN" b="1" dirty="0">
                <a:latin typeface="Times New Roman" panose="02020603050405020304" pitchFamily="18" charset="0"/>
                <a:cs typeface="Times New Roman" panose="02020603050405020304" pitchFamily="18" charset="0"/>
              </a:rPr>
              <a:t>2. Example</a:t>
            </a:r>
          </a:p>
          <a:p>
            <a:r>
              <a:rPr lang="en-IN" b="1" dirty="0">
                <a:latin typeface="Times New Roman" panose="02020603050405020304" pitchFamily="18" charset="0"/>
                <a:cs typeface="Times New Roman" panose="02020603050405020304" pitchFamily="18" charset="0"/>
              </a:rPr>
              <a:t>Ritesh Agarwal (OYO)</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Started at a young age. </a:t>
            </a:r>
          </a:p>
          <a:p>
            <a:r>
              <a:rPr lang="en-IN" dirty="0">
                <a:latin typeface="Times New Roman" panose="02020603050405020304" pitchFamily="18" charset="0"/>
                <a:cs typeface="Times New Roman" panose="02020603050405020304" pitchFamily="18" charset="0"/>
              </a:rPr>
              <a:t>Faced failures before building a successful hospitality company. </a:t>
            </a:r>
          </a:p>
          <a:p>
            <a:r>
              <a:rPr lang="en-IN" b="1" dirty="0">
                <a:latin typeface="Times New Roman" panose="02020603050405020304" pitchFamily="18" charset="0"/>
                <a:cs typeface="Times New Roman" panose="02020603050405020304" pitchFamily="18" charset="0"/>
              </a:rPr>
              <a:t>Key Message</a:t>
            </a:r>
          </a:p>
          <a:p>
            <a:r>
              <a:rPr lang="en-IN" b="1" dirty="0">
                <a:latin typeface="Times New Roman" panose="02020603050405020304" pitchFamily="18" charset="0"/>
                <a:cs typeface="Times New Roman" panose="02020603050405020304" pitchFamily="18" charset="0"/>
              </a:rPr>
              <a:t>Entrepreneurship is a choice, not a necessity.</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039229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67BD8-4C6C-14DE-DD5E-9E0E2FC5225F}"/>
              </a:ext>
            </a:extLst>
          </p:cNvPr>
          <p:cNvSpPr>
            <a:spLocks noGrp="1"/>
          </p:cNvSpPr>
          <p:nvPr>
            <p:ph type="title"/>
          </p:nvPr>
        </p:nvSpPr>
        <p:spPr/>
        <p:txBody>
          <a:bodyPr/>
          <a:lstStyle/>
          <a:p>
            <a:r>
              <a:rPr lang="en-IN" b="1" dirty="0"/>
              <a:t>How to Choose the Right Business?</a:t>
            </a:r>
            <a:endParaRPr lang="en-IN" dirty="0"/>
          </a:p>
        </p:txBody>
      </p:sp>
      <p:sp>
        <p:nvSpPr>
          <p:cNvPr id="3" name="Content Placeholder 2">
            <a:extLst>
              <a:ext uri="{FF2B5EF4-FFF2-40B4-BE49-F238E27FC236}">
                <a16:creationId xmlns:a16="http://schemas.microsoft.com/office/drawing/2014/main" id="{F1548D54-15A5-B4A3-8113-342FB30791F3}"/>
              </a:ext>
            </a:extLst>
          </p:cNvPr>
          <p:cNvSpPr>
            <a:spLocks noGrp="1"/>
          </p:cNvSpPr>
          <p:nvPr>
            <p:ph idx="1"/>
          </p:nvPr>
        </p:nvSpPr>
        <p:spPr>
          <a:xfrm>
            <a:off x="838200" y="2271251"/>
            <a:ext cx="4953000" cy="3903189"/>
          </a:xfrm>
        </p:spPr>
        <p:txBody>
          <a:bodyPr>
            <a:normAutofit/>
          </a:bodyPr>
          <a:lstStyle/>
          <a:p>
            <a:r>
              <a:rPr lang="en-IN" dirty="0"/>
              <a:t>Choose a business that matches:</a:t>
            </a:r>
          </a:p>
          <a:p>
            <a:pPr>
              <a:buFont typeface="Wingdings" panose="05000000000000000000" pitchFamily="2" charset="2"/>
              <a:buChar char="q"/>
            </a:pPr>
            <a:r>
              <a:rPr lang="en-IN" dirty="0"/>
              <a:t>Your interests and skills </a:t>
            </a:r>
          </a:p>
          <a:p>
            <a:pPr>
              <a:buFont typeface="Wingdings" panose="05000000000000000000" pitchFamily="2" charset="2"/>
              <a:buChar char="q"/>
            </a:pPr>
            <a:r>
              <a:rPr lang="en-IN" dirty="0"/>
              <a:t>Market demand </a:t>
            </a:r>
          </a:p>
          <a:p>
            <a:pPr>
              <a:buFont typeface="Wingdings" panose="05000000000000000000" pitchFamily="2" charset="2"/>
              <a:buChar char="q"/>
            </a:pPr>
            <a:r>
              <a:rPr lang="en-IN" dirty="0"/>
              <a:t>Customer problems you can solve </a:t>
            </a:r>
          </a:p>
          <a:p>
            <a:pPr>
              <a:buFont typeface="Wingdings" panose="05000000000000000000" pitchFamily="2" charset="2"/>
              <a:buChar char="q"/>
            </a:pPr>
            <a:r>
              <a:rPr lang="en-IN" dirty="0"/>
              <a:t>Available investment </a:t>
            </a:r>
          </a:p>
          <a:p>
            <a:pPr>
              <a:buFont typeface="Wingdings" panose="05000000000000000000" pitchFamily="2" charset="2"/>
              <a:buChar char="q"/>
            </a:pPr>
            <a:r>
              <a:rPr lang="en-IN" dirty="0"/>
              <a:t>Future growth opportunities</a:t>
            </a:r>
          </a:p>
          <a:p>
            <a:endParaRPr lang="en-IN" dirty="0"/>
          </a:p>
          <a:p>
            <a:endParaRPr lang="en-IN" dirty="0"/>
          </a:p>
        </p:txBody>
      </p:sp>
      <p:sp>
        <p:nvSpPr>
          <p:cNvPr id="4" name="TextBox 3">
            <a:extLst>
              <a:ext uri="{FF2B5EF4-FFF2-40B4-BE49-F238E27FC236}">
                <a16:creationId xmlns:a16="http://schemas.microsoft.com/office/drawing/2014/main" id="{5CFB9313-A93B-A3D3-1EE6-74392788CF7A}"/>
              </a:ext>
            </a:extLst>
          </p:cNvPr>
          <p:cNvSpPr txBox="1"/>
          <p:nvPr/>
        </p:nvSpPr>
        <p:spPr>
          <a:xfrm>
            <a:off x="6096000" y="1927123"/>
            <a:ext cx="5358581" cy="4031873"/>
          </a:xfrm>
          <a:prstGeom prst="rect">
            <a:avLst/>
          </a:prstGeom>
          <a:noFill/>
        </p:spPr>
        <p:txBody>
          <a:bodyPr wrap="square" rtlCol="0">
            <a:spAutoFit/>
          </a:bodyPr>
          <a:lstStyle/>
          <a:p>
            <a:r>
              <a:rPr lang="en-IN" sz="4000" b="1" dirty="0"/>
              <a:t>Example:</a:t>
            </a:r>
          </a:p>
          <a:p>
            <a:endParaRPr lang="en-IN" dirty="0"/>
          </a:p>
          <a:p>
            <a:r>
              <a:rPr lang="en-IN" dirty="0"/>
              <a:t>Think of opening a </a:t>
            </a:r>
            <a:r>
              <a:rPr lang="en-IN" b="1" dirty="0" err="1"/>
              <a:t>woolen</a:t>
            </a:r>
            <a:r>
              <a:rPr lang="en-IN" b="1" dirty="0"/>
              <a:t> clothing shop in Goa</a:t>
            </a:r>
            <a:r>
              <a:rPr lang="en-IN" dirty="0"/>
              <a:t> versus a </a:t>
            </a:r>
            <a:r>
              <a:rPr lang="en-IN" b="1" dirty="0"/>
              <a:t>coconut water stall</a:t>
            </a:r>
            <a:r>
              <a:rPr lang="en-IN" dirty="0"/>
              <a:t>.</a:t>
            </a:r>
          </a:p>
          <a:p>
            <a:r>
              <a:rPr lang="en-IN" dirty="0"/>
              <a:t>Which one is more likely to succeed?</a:t>
            </a:r>
          </a:p>
          <a:p>
            <a:r>
              <a:rPr lang="en-IN" dirty="0"/>
              <a:t>Obviously, the coconut water stall because it matches customer demand.</a:t>
            </a:r>
          </a:p>
          <a:p>
            <a:endParaRPr lang="en-IN" dirty="0"/>
          </a:p>
          <a:p>
            <a:r>
              <a:rPr lang="en-IN" dirty="0"/>
              <a:t>2. </a:t>
            </a:r>
            <a:r>
              <a:rPr lang="en-IN" b="1" dirty="0">
                <a:latin typeface="Times New Roman" panose="02020603050405020304" pitchFamily="18" charset="0"/>
                <a:cs typeface="Times New Roman" panose="02020603050405020304" pitchFamily="18" charset="0"/>
              </a:rPr>
              <a:t>Zomato</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Identified the problem of finding restaurants. </a:t>
            </a:r>
          </a:p>
          <a:p>
            <a:r>
              <a:rPr lang="en-IN" dirty="0">
                <a:latin typeface="Times New Roman" panose="02020603050405020304" pitchFamily="18" charset="0"/>
                <a:cs typeface="Times New Roman" panose="02020603050405020304" pitchFamily="18" charset="0"/>
              </a:rPr>
              <a:t>Built a digital solution.</a:t>
            </a:r>
          </a:p>
          <a:p>
            <a:endParaRPr lang="en-IN" dirty="0"/>
          </a:p>
          <a:p>
            <a:endParaRPr lang="en-IN" dirty="0"/>
          </a:p>
        </p:txBody>
      </p:sp>
    </p:spTree>
    <p:extLst>
      <p:ext uri="{BB962C8B-B14F-4D97-AF65-F5344CB8AC3E}">
        <p14:creationId xmlns:p14="http://schemas.microsoft.com/office/powerpoint/2010/main" val="636691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6C4E-3B87-2984-0ACD-8D7BCA7C8552}"/>
              </a:ext>
            </a:extLst>
          </p:cNvPr>
          <p:cNvSpPr>
            <a:spLocks noGrp="1"/>
          </p:cNvSpPr>
          <p:nvPr>
            <p:ph type="title"/>
          </p:nvPr>
        </p:nvSpPr>
        <p:spPr/>
        <p:txBody>
          <a:bodyPr>
            <a:normAutofit/>
          </a:bodyPr>
          <a:lstStyle/>
          <a:p>
            <a:r>
              <a:rPr lang="en-IN" b="1" dirty="0"/>
              <a:t>Should You Buy a Business or Start from Scratch?</a:t>
            </a:r>
            <a:endParaRPr lang="en-IN" dirty="0"/>
          </a:p>
        </p:txBody>
      </p:sp>
      <p:sp>
        <p:nvSpPr>
          <p:cNvPr id="3" name="Content Placeholder 2">
            <a:extLst>
              <a:ext uri="{FF2B5EF4-FFF2-40B4-BE49-F238E27FC236}">
                <a16:creationId xmlns:a16="http://schemas.microsoft.com/office/drawing/2014/main" id="{729B5EAC-BE07-FE07-7982-8A3B7B143D5C}"/>
              </a:ext>
            </a:extLst>
          </p:cNvPr>
          <p:cNvSpPr>
            <a:spLocks noGrp="1"/>
          </p:cNvSpPr>
          <p:nvPr>
            <p:ph idx="1"/>
          </p:nvPr>
        </p:nvSpPr>
        <p:spPr>
          <a:xfrm>
            <a:off x="838200" y="2349909"/>
            <a:ext cx="3851787" cy="4218039"/>
          </a:xfrm>
        </p:spPr>
        <p:txBody>
          <a:bodyPr>
            <a:normAutofit fontScale="92500" lnSpcReduction="10000"/>
          </a:bodyPr>
          <a:lstStyle/>
          <a:p>
            <a:r>
              <a:rPr lang="en-IN" b="1" dirty="0"/>
              <a:t>Buying a Business</a:t>
            </a:r>
            <a:endParaRPr lang="en-IN" dirty="0"/>
          </a:p>
          <a:p>
            <a:pPr>
              <a:buFont typeface="Wingdings" panose="05000000000000000000" pitchFamily="2" charset="2"/>
              <a:buChar char="v"/>
            </a:pPr>
            <a:r>
              <a:rPr lang="en-IN" dirty="0"/>
              <a:t>Existing customers </a:t>
            </a:r>
          </a:p>
          <a:p>
            <a:pPr>
              <a:buFont typeface="Wingdings" panose="05000000000000000000" pitchFamily="2" charset="2"/>
              <a:buChar char="v"/>
            </a:pPr>
            <a:r>
              <a:rPr lang="en-IN" dirty="0"/>
              <a:t>Immediate income </a:t>
            </a:r>
          </a:p>
          <a:p>
            <a:pPr>
              <a:buFont typeface="Wingdings" panose="05000000000000000000" pitchFamily="2" charset="2"/>
              <a:buChar char="v"/>
            </a:pPr>
            <a:r>
              <a:rPr lang="en-IN" dirty="0"/>
              <a:t>Lower startup risk </a:t>
            </a:r>
          </a:p>
          <a:p>
            <a:pPr>
              <a:buFont typeface="Wingdings" panose="05000000000000000000" pitchFamily="2" charset="2"/>
              <a:buChar char="v"/>
            </a:pPr>
            <a:r>
              <a:rPr lang="en-IN" dirty="0"/>
              <a:t>Higher purchase cost </a:t>
            </a:r>
          </a:p>
          <a:p>
            <a:r>
              <a:rPr lang="en-IN" b="1" dirty="0"/>
              <a:t>Starting from Scratch</a:t>
            </a:r>
            <a:endParaRPr lang="en-IN" dirty="0"/>
          </a:p>
          <a:p>
            <a:pPr>
              <a:buFont typeface="Wingdings" panose="05000000000000000000" pitchFamily="2" charset="2"/>
              <a:buChar char="v"/>
            </a:pPr>
            <a:r>
              <a:rPr lang="en-IN" dirty="0"/>
              <a:t>Full creative control </a:t>
            </a:r>
          </a:p>
          <a:p>
            <a:pPr>
              <a:buFont typeface="Wingdings" panose="05000000000000000000" pitchFamily="2" charset="2"/>
              <a:buChar char="v"/>
            </a:pPr>
            <a:r>
              <a:rPr lang="en-IN" dirty="0"/>
              <a:t>Lower initial cost </a:t>
            </a:r>
          </a:p>
          <a:p>
            <a:pPr>
              <a:buFont typeface="Wingdings" panose="05000000000000000000" pitchFamily="2" charset="2"/>
              <a:buChar char="v"/>
            </a:pPr>
            <a:r>
              <a:rPr lang="en-IN" dirty="0"/>
              <a:t>Build your own brand </a:t>
            </a:r>
          </a:p>
          <a:p>
            <a:pPr>
              <a:buFont typeface="Wingdings" panose="05000000000000000000" pitchFamily="2" charset="2"/>
              <a:buChar char="v"/>
            </a:pPr>
            <a:r>
              <a:rPr lang="en-IN" dirty="0"/>
              <a:t>Takes more time and effort</a:t>
            </a:r>
          </a:p>
          <a:p>
            <a:endParaRPr lang="en-IN" dirty="0"/>
          </a:p>
        </p:txBody>
      </p:sp>
      <p:sp>
        <p:nvSpPr>
          <p:cNvPr id="4" name="TextBox 3">
            <a:extLst>
              <a:ext uri="{FF2B5EF4-FFF2-40B4-BE49-F238E27FC236}">
                <a16:creationId xmlns:a16="http://schemas.microsoft.com/office/drawing/2014/main" id="{23CA7D95-A3CE-A2DB-E035-88094E262991}"/>
              </a:ext>
            </a:extLst>
          </p:cNvPr>
          <p:cNvSpPr txBox="1"/>
          <p:nvPr/>
        </p:nvSpPr>
        <p:spPr>
          <a:xfrm>
            <a:off x="5671640" y="1961641"/>
            <a:ext cx="5496232" cy="3447098"/>
          </a:xfrm>
          <a:prstGeom prst="rect">
            <a:avLst/>
          </a:prstGeom>
          <a:noFill/>
        </p:spPr>
        <p:txBody>
          <a:bodyPr wrap="square" rtlCol="0">
            <a:spAutoFit/>
          </a:bodyPr>
          <a:lstStyle/>
          <a:p>
            <a:endParaRPr lang="en-IN" dirty="0"/>
          </a:p>
          <a:p>
            <a:endParaRPr lang="en-IN" sz="2800" b="1" dirty="0"/>
          </a:p>
          <a:p>
            <a:r>
              <a:rPr lang="en-IN" sz="2800" b="1" dirty="0"/>
              <a:t>Example:</a:t>
            </a:r>
          </a:p>
          <a:p>
            <a:endParaRPr lang="en-IN" dirty="0"/>
          </a:p>
          <a:p>
            <a:r>
              <a:rPr lang="en-IN" dirty="0"/>
              <a:t>1.Buying a business is like </a:t>
            </a:r>
            <a:r>
              <a:rPr lang="en-IN" b="1" dirty="0"/>
              <a:t>buying a fully furnished house.</a:t>
            </a:r>
            <a:endParaRPr lang="en-IN" dirty="0"/>
          </a:p>
          <a:p>
            <a:r>
              <a:rPr lang="en-IN" dirty="0"/>
              <a:t>Starting from scratch is like </a:t>
            </a:r>
            <a:r>
              <a:rPr lang="en-IN" b="1" dirty="0"/>
              <a:t>building your own house from an empty plot.</a:t>
            </a:r>
          </a:p>
          <a:p>
            <a:endParaRPr lang="en-IN" b="1" dirty="0"/>
          </a:p>
          <a:p>
            <a:r>
              <a:rPr lang="en-IN" b="1" dirty="0"/>
              <a:t>2. </a:t>
            </a:r>
            <a:r>
              <a:rPr lang="en-IN" dirty="0">
                <a:latin typeface="Times New Roman" panose="02020603050405020304" pitchFamily="18" charset="0"/>
                <a:cs typeface="Times New Roman" panose="02020603050405020304" pitchFamily="18" charset="0"/>
              </a:rPr>
              <a:t>Buying a café vs opening your own café.</a:t>
            </a:r>
          </a:p>
          <a:p>
            <a:endParaRPr lang="en-IN" b="1" dirty="0"/>
          </a:p>
        </p:txBody>
      </p:sp>
    </p:spTree>
    <p:extLst>
      <p:ext uri="{BB962C8B-B14F-4D97-AF65-F5344CB8AC3E}">
        <p14:creationId xmlns:p14="http://schemas.microsoft.com/office/powerpoint/2010/main" val="2112778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6DBA-1E77-8AF8-B0BA-0501320C66B2}"/>
              </a:ext>
            </a:extLst>
          </p:cNvPr>
          <p:cNvSpPr>
            <a:spLocks noGrp="1"/>
          </p:cNvSpPr>
          <p:nvPr>
            <p:ph type="title"/>
          </p:nvPr>
        </p:nvSpPr>
        <p:spPr/>
        <p:txBody>
          <a:bodyPr/>
          <a:lstStyle/>
          <a:p>
            <a:r>
              <a:rPr lang="en-IN" b="1" dirty="0"/>
              <a:t>Family Business vs Startup</a:t>
            </a:r>
            <a:endParaRPr lang="en-IN" dirty="0"/>
          </a:p>
        </p:txBody>
      </p:sp>
      <p:sp>
        <p:nvSpPr>
          <p:cNvPr id="3" name="Content Placeholder 2">
            <a:extLst>
              <a:ext uri="{FF2B5EF4-FFF2-40B4-BE49-F238E27FC236}">
                <a16:creationId xmlns:a16="http://schemas.microsoft.com/office/drawing/2014/main" id="{C3096CE8-3A66-59BE-295D-C36C33DAB674}"/>
              </a:ext>
            </a:extLst>
          </p:cNvPr>
          <p:cNvSpPr>
            <a:spLocks noGrp="1"/>
          </p:cNvSpPr>
          <p:nvPr>
            <p:ph idx="1"/>
          </p:nvPr>
        </p:nvSpPr>
        <p:spPr>
          <a:xfrm>
            <a:off x="838200" y="1825625"/>
            <a:ext cx="4323735" cy="4351338"/>
          </a:xfrm>
        </p:spPr>
        <p:txBody>
          <a:bodyPr>
            <a:normAutofit fontScale="92500" lnSpcReduction="10000"/>
          </a:bodyPr>
          <a:lstStyle/>
          <a:p>
            <a:r>
              <a:rPr lang="en-IN" b="1" dirty="0"/>
              <a:t>Family Business</a:t>
            </a:r>
          </a:p>
          <a:p>
            <a:pPr>
              <a:buFont typeface="Wingdings" panose="05000000000000000000" pitchFamily="2" charset="2"/>
              <a:buChar char="§"/>
            </a:pPr>
            <a:r>
              <a:rPr lang="en-IN" dirty="0"/>
              <a:t>Existing reputation </a:t>
            </a:r>
          </a:p>
          <a:p>
            <a:pPr>
              <a:buFont typeface="Wingdings" panose="05000000000000000000" pitchFamily="2" charset="2"/>
              <a:buChar char="§"/>
            </a:pPr>
            <a:r>
              <a:rPr lang="en-IN" dirty="0"/>
              <a:t>Family support </a:t>
            </a:r>
          </a:p>
          <a:p>
            <a:pPr>
              <a:buFont typeface="Wingdings" panose="05000000000000000000" pitchFamily="2" charset="2"/>
              <a:buChar char="§"/>
            </a:pPr>
            <a:r>
              <a:rPr lang="en-IN" dirty="0"/>
              <a:t>Stable income </a:t>
            </a:r>
          </a:p>
          <a:p>
            <a:pPr>
              <a:buFont typeface="Wingdings" panose="05000000000000000000" pitchFamily="2" charset="2"/>
              <a:buChar char="§"/>
            </a:pPr>
            <a:r>
              <a:rPr lang="en-IN" dirty="0"/>
              <a:t>Less independence </a:t>
            </a:r>
          </a:p>
          <a:p>
            <a:r>
              <a:rPr lang="en-IN" b="1" dirty="0"/>
              <a:t>Startup</a:t>
            </a:r>
          </a:p>
          <a:p>
            <a:pPr>
              <a:buFont typeface="Wingdings" panose="05000000000000000000" pitchFamily="2" charset="2"/>
              <a:buChar char="§"/>
            </a:pPr>
            <a:r>
              <a:rPr lang="en-IN" dirty="0"/>
              <a:t>Innovation </a:t>
            </a:r>
          </a:p>
          <a:p>
            <a:pPr>
              <a:buFont typeface="Wingdings" panose="05000000000000000000" pitchFamily="2" charset="2"/>
              <a:buChar char="§"/>
            </a:pPr>
            <a:r>
              <a:rPr lang="en-IN" dirty="0"/>
              <a:t>High growth potential </a:t>
            </a:r>
          </a:p>
          <a:p>
            <a:pPr>
              <a:buFont typeface="Wingdings" panose="05000000000000000000" pitchFamily="2" charset="2"/>
              <a:buChar char="§"/>
            </a:pPr>
            <a:r>
              <a:rPr lang="en-IN" dirty="0"/>
              <a:t>More freedom </a:t>
            </a:r>
          </a:p>
          <a:p>
            <a:pPr>
              <a:buFont typeface="Wingdings" panose="05000000000000000000" pitchFamily="2" charset="2"/>
              <a:buChar char="§"/>
            </a:pPr>
            <a:r>
              <a:rPr lang="en-IN" dirty="0"/>
              <a:t>Higher risk</a:t>
            </a:r>
          </a:p>
          <a:p>
            <a:endParaRPr lang="en-IN" dirty="0"/>
          </a:p>
        </p:txBody>
      </p:sp>
      <p:sp>
        <p:nvSpPr>
          <p:cNvPr id="4" name="TextBox 3">
            <a:extLst>
              <a:ext uri="{FF2B5EF4-FFF2-40B4-BE49-F238E27FC236}">
                <a16:creationId xmlns:a16="http://schemas.microsoft.com/office/drawing/2014/main" id="{9225D6F9-4085-D636-D09B-DBD6CF97F6D8}"/>
              </a:ext>
            </a:extLst>
          </p:cNvPr>
          <p:cNvSpPr txBox="1"/>
          <p:nvPr/>
        </p:nvSpPr>
        <p:spPr>
          <a:xfrm>
            <a:off x="5437238" y="1825625"/>
            <a:ext cx="6115665" cy="4247317"/>
          </a:xfrm>
          <a:prstGeom prst="rect">
            <a:avLst/>
          </a:prstGeom>
          <a:noFill/>
        </p:spPr>
        <p:txBody>
          <a:bodyPr wrap="square" rtlCol="0">
            <a:spAutoFit/>
          </a:bodyPr>
          <a:lstStyle/>
          <a:p>
            <a:endParaRPr lang="en-IN" dirty="0"/>
          </a:p>
          <a:p>
            <a:r>
              <a:rPr lang="en-IN" sz="2800" b="1" dirty="0"/>
              <a:t>Example:</a:t>
            </a:r>
          </a:p>
          <a:p>
            <a:endParaRPr lang="en-IN" dirty="0"/>
          </a:p>
          <a:p>
            <a:r>
              <a:rPr lang="en-IN" dirty="0"/>
              <a:t>1.A family owns a sweet shop for 40 years.</a:t>
            </a:r>
          </a:p>
          <a:p>
            <a:r>
              <a:rPr lang="en-IN" dirty="0"/>
              <a:t>Their daughter starts an online dessert delivery app.</a:t>
            </a:r>
          </a:p>
          <a:p>
            <a:r>
              <a:rPr lang="en-IN" dirty="0"/>
              <a:t>Both sell sweets—but one continues tradition, the other creates innovation.</a:t>
            </a:r>
          </a:p>
          <a:p>
            <a:r>
              <a:rPr lang="en-IN" dirty="0"/>
              <a:t> </a:t>
            </a:r>
          </a:p>
          <a:p>
            <a:pPr>
              <a:buNone/>
            </a:pPr>
            <a:r>
              <a:rPr lang="en-IN" b="1" dirty="0">
                <a:latin typeface="Times New Roman" panose="02020603050405020304" pitchFamily="18" charset="0"/>
                <a:cs typeface="Times New Roman" panose="02020603050405020304" pitchFamily="18" charset="0"/>
              </a:rPr>
              <a:t>2.Reliance Industries</a:t>
            </a:r>
            <a:endParaRPr lang="en-IN"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Family business </a:t>
            </a:r>
          </a:p>
          <a:p>
            <a:pPr>
              <a:buNone/>
            </a:pPr>
            <a:r>
              <a:rPr lang="en-IN" b="1" dirty="0">
                <a:latin typeface="Times New Roman" panose="02020603050405020304" pitchFamily="18" charset="0"/>
                <a:cs typeface="Times New Roman" panose="02020603050405020304" pitchFamily="18" charset="0"/>
              </a:rPr>
              <a:t>Flipkart</a:t>
            </a:r>
            <a:endParaRPr lang="en-IN"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Startup founded in 2007</a:t>
            </a:r>
          </a:p>
          <a:p>
            <a:endParaRPr lang="en-IN" dirty="0"/>
          </a:p>
          <a:p>
            <a:endParaRPr lang="en-IN" dirty="0"/>
          </a:p>
        </p:txBody>
      </p:sp>
    </p:spTree>
    <p:extLst>
      <p:ext uri="{BB962C8B-B14F-4D97-AF65-F5344CB8AC3E}">
        <p14:creationId xmlns:p14="http://schemas.microsoft.com/office/powerpoint/2010/main" val="27725281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9B6BD-A2A8-1632-C03F-76FC2496DA9C}"/>
              </a:ext>
            </a:extLst>
          </p:cNvPr>
          <p:cNvSpPr>
            <a:spLocks noGrp="1"/>
          </p:cNvSpPr>
          <p:nvPr>
            <p:ph type="title"/>
          </p:nvPr>
        </p:nvSpPr>
        <p:spPr/>
        <p:txBody>
          <a:bodyPr/>
          <a:lstStyle/>
          <a:p>
            <a:r>
              <a:rPr lang="en-IN" b="1" dirty="0"/>
              <a:t>Partnership or Company?</a:t>
            </a:r>
            <a:endParaRPr lang="en-IN" dirty="0"/>
          </a:p>
        </p:txBody>
      </p:sp>
      <p:sp>
        <p:nvSpPr>
          <p:cNvPr id="3" name="Content Placeholder 2">
            <a:extLst>
              <a:ext uri="{FF2B5EF4-FFF2-40B4-BE49-F238E27FC236}">
                <a16:creationId xmlns:a16="http://schemas.microsoft.com/office/drawing/2014/main" id="{E6D077AB-2765-3D75-2353-A83F1BBEB3E7}"/>
              </a:ext>
            </a:extLst>
          </p:cNvPr>
          <p:cNvSpPr>
            <a:spLocks noGrp="1"/>
          </p:cNvSpPr>
          <p:nvPr>
            <p:ph idx="1"/>
          </p:nvPr>
        </p:nvSpPr>
        <p:spPr>
          <a:xfrm>
            <a:off x="838200" y="1825625"/>
            <a:ext cx="4756355" cy="4351338"/>
          </a:xfrm>
        </p:spPr>
        <p:txBody>
          <a:bodyPr>
            <a:normAutofit fontScale="92500" lnSpcReduction="10000"/>
          </a:bodyPr>
          <a:lstStyle/>
          <a:p>
            <a:r>
              <a:rPr lang="en-IN" b="1" dirty="0"/>
              <a:t>Partnership</a:t>
            </a:r>
          </a:p>
          <a:p>
            <a:pPr>
              <a:buFont typeface="Wingdings" panose="05000000000000000000" pitchFamily="2" charset="2"/>
              <a:buChar char="q"/>
            </a:pPr>
            <a:r>
              <a:rPr lang="en-IN" dirty="0"/>
              <a:t>Easy to start </a:t>
            </a:r>
          </a:p>
          <a:p>
            <a:pPr>
              <a:buFont typeface="Wingdings" panose="05000000000000000000" pitchFamily="2" charset="2"/>
              <a:buChar char="q"/>
            </a:pPr>
            <a:r>
              <a:rPr lang="en-IN" dirty="0"/>
              <a:t>Shared responsibilities </a:t>
            </a:r>
          </a:p>
          <a:p>
            <a:pPr>
              <a:buFont typeface="Wingdings" panose="05000000000000000000" pitchFamily="2" charset="2"/>
              <a:buChar char="q"/>
            </a:pPr>
            <a:r>
              <a:rPr lang="en-IN" dirty="0"/>
              <a:t>Shared profits </a:t>
            </a:r>
          </a:p>
          <a:p>
            <a:pPr>
              <a:buFont typeface="Wingdings" panose="05000000000000000000" pitchFamily="2" charset="2"/>
              <a:buChar char="q"/>
            </a:pPr>
            <a:r>
              <a:rPr lang="en-IN" dirty="0"/>
              <a:t>Risk of partner conflicts </a:t>
            </a:r>
          </a:p>
          <a:p>
            <a:r>
              <a:rPr lang="en-IN" b="1" dirty="0"/>
              <a:t>Company</a:t>
            </a:r>
          </a:p>
          <a:p>
            <a:pPr>
              <a:buFont typeface="Wingdings" panose="05000000000000000000" pitchFamily="2" charset="2"/>
              <a:buChar char="q"/>
            </a:pPr>
            <a:r>
              <a:rPr lang="en-IN" dirty="0"/>
              <a:t>Separate legal identity </a:t>
            </a:r>
          </a:p>
          <a:p>
            <a:pPr>
              <a:buFont typeface="Wingdings" panose="05000000000000000000" pitchFamily="2" charset="2"/>
              <a:buChar char="q"/>
            </a:pPr>
            <a:r>
              <a:rPr lang="en-IN" dirty="0"/>
              <a:t>Easier to raise investment </a:t>
            </a:r>
          </a:p>
          <a:p>
            <a:pPr>
              <a:buFont typeface="Wingdings" panose="05000000000000000000" pitchFamily="2" charset="2"/>
              <a:buChar char="q"/>
            </a:pPr>
            <a:r>
              <a:rPr lang="en-IN" dirty="0"/>
              <a:t>Limited liability </a:t>
            </a:r>
          </a:p>
          <a:p>
            <a:pPr>
              <a:buFont typeface="Wingdings" panose="05000000000000000000" pitchFamily="2" charset="2"/>
              <a:buChar char="q"/>
            </a:pPr>
            <a:r>
              <a:rPr lang="en-IN" dirty="0"/>
              <a:t>More legal compliance</a:t>
            </a:r>
          </a:p>
          <a:p>
            <a:endParaRPr lang="en-IN" dirty="0"/>
          </a:p>
        </p:txBody>
      </p:sp>
      <p:sp>
        <p:nvSpPr>
          <p:cNvPr id="4" name="TextBox 3">
            <a:extLst>
              <a:ext uri="{FF2B5EF4-FFF2-40B4-BE49-F238E27FC236}">
                <a16:creationId xmlns:a16="http://schemas.microsoft.com/office/drawing/2014/main" id="{F9F2369B-20F7-839A-D474-7D359C3EF042}"/>
              </a:ext>
            </a:extLst>
          </p:cNvPr>
          <p:cNvSpPr txBox="1"/>
          <p:nvPr/>
        </p:nvSpPr>
        <p:spPr>
          <a:xfrm>
            <a:off x="5997678" y="1690688"/>
            <a:ext cx="5692878" cy="3293209"/>
          </a:xfrm>
          <a:prstGeom prst="rect">
            <a:avLst/>
          </a:prstGeom>
          <a:noFill/>
        </p:spPr>
        <p:txBody>
          <a:bodyPr wrap="square" rtlCol="0">
            <a:spAutoFit/>
          </a:bodyPr>
          <a:lstStyle/>
          <a:p>
            <a:r>
              <a:rPr lang="en-IN" sz="2800" b="1" dirty="0"/>
              <a:t>Example:</a:t>
            </a:r>
          </a:p>
          <a:p>
            <a:endParaRPr lang="en-IN" dirty="0"/>
          </a:p>
          <a:p>
            <a:r>
              <a:rPr lang="en-IN" dirty="0"/>
              <a:t>Think about rowing a boat.</a:t>
            </a:r>
          </a:p>
          <a:p>
            <a:r>
              <a:rPr lang="en-IN" dirty="0"/>
              <a:t>Two people rowing together (partnership) can move faster—but only if they row in the same direction.</a:t>
            </a:r>
          </a:p>
          <a:p>
            <a:r>
              <a:rPr lang="en-IN" dirty="0"/>
              <a:t>A company is like a ship with a captain, crew, and clear rules.</a:t>
            </a:r>
          </a:p>
          <a:p>
            <a:endParaRPr lang="en-IN" dirty="0"/>
          </a:p>
          <a:p>
            <a:r>
              <a:rPr lang="en-IN" b="1" dirty="0">
                <a:latin typeface="Times New Roman" panose="02020603050405020304" pitchFamily="18" charset="0"/>
                <a:cs typeface="Times New Roman" panose="02020603050405020304" pitchFamily="18" charset="0"/>
              </a:rPr>
              <a:t>2. Infosys</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Started by seven founders as a company.</a:t>
            </a:r>
          </a:p>
          <a:p>
            <a:endParaRPr lang="en-IN" dirty="0"/>
          </a:p>
        </p:txBody>
      </p:sp>
    </p:spTree>
    <p:extLst>
      <p:ext uri="{BB962C8B-B14F-4D97-AF65-F5344CB8AC3E}">
        <p14:creationId xmlns:p14="http://schemas.microsoft.com/office/powerpoint/2010/main" val="369434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95801-984F-8503-BB3F-5E6794ED5D0C}"/>
              </a:ext>
            </a:extLst>
          </p:cNvPr>
          <p:cNvSpPr>
            <a:spLocks noGrp="1"/>
          </p:cNvSpPr>
          <p:nvPr>
            <p:ph type="title"/>
          </p:nvPr>
        </p:nvSpPr>
        <p:spPr/>
        <p:txBody>
          <a:bodyPr/>
          <a:lstStyle/>
          <a:p>
            <a:r>
              <a:rPr lang="en-IN" b="1" dirty="0"/>
              <a:t>Capital or Courage?</a:t>
            </a:r>
            <a:endParaRPr lang="en-IN" dirty="0"/>
          </a:p>
        </p:txBody>
      </p:sp>
      <p:sp>
        <p:nvSpPr>
          <p:cNvPr id="3" name="Content Placeholder 2">
            <a:extLst>
              <a:ext uri="{FF2B5EF4-FFF2-40B4-BE49-F238E27FC236}">
                <a16:creationId xmlns:a16="http://schemas.microsoft.com/office/drawing/2014/main" id="{5875D461-711F-125A-C36B-37C40BC904CA}"/>
              </a:ext>
            </a:extLst>
          </p:cNvPr>
          <p:cNvSpPr>
            <a:spLocks noGrp="1"/>
          </p:cNvSpPr>
          <p:nvPr>
            <p:ph idx="1"/>
          </p:nvPr>
        </p:nvSpPr>
        <p:spPr>
          <a:xfrm>
            <a:off x="838200" y="1825625"/>
            <a:ext cx="5808406" cy="4351338"/>
          </a:xfrm>
        </p:spPr>
        <p:txBody>
          <a:bodyPr>
            <a:normAutofit/>
          </a:bodyPr>
          <a:lstStyle/>
          <a:p>
            <a:r>
              <a:rPr lang="en-IN" dirty="0"/>
              <a:t>Both are important.</a:t>
            </a:r>
          </a:p>
          <a:p>
            <a:pPr>
              <a:buFont typeface="Wingdings" panose="05000000000000000000" pitchFamily="2" charset="2"/>
              <a:buChar char="v"/>
            </a:pPr>
            <a:r>
              <a:rPr lang="en-IN" b="1" dirty="0"/>
              <a:t>Capital</a:t>
            </a:r>
            <a:r>
              <a:rPr lang="en-IN" dirty="0"/>
              <a:t> helps start and grow the business. </a:t>
            </a:r>
          </a:p>
          <a:p>
            <a:pPr>
              <a:buFont typeface="Wingdings" panose="05000000000000000000" pitchFamily="2" charset="2"/>
              <a:buChar char="v"/>
            </a:pPr>
            <a:r>
              <a:rPr lang="en-IN" b="1" dirty="0"/>
              <a:t>Courage</a:t>
            </a:r>
            <a:r>
              <a:rPr lang="en-IN" dirty="0"/>
              <a:t> helps overcome challenges and failures. </a:t>
            </a:r>
          </a:p>
          <a:p>
            <a:r>
              <a:rPr lang="en-IN" dirty="0"/>
              <a:t>Many successful entrepreneurs started with limited money but strong determination.</a:t>
            </a:r>
          </a:p>
          <a:p>
            <a:r>
              <a:rPr lang="en-IN" b="1" dirty="0"/>
              <a:t>Key Point:</a:t>
            </a:r>
            <a:r>
              <a:rPr lang="en-IN" dirty="0"/>
              <a:t> Courage creates opportunities; capital accelerates growth.</a:t>
            </a:r>
          </a:p>
          <a:p>
            <a:endParaRPr lang="en-IN" dirty="0"/>
          </a:p>
        </p:txBody>
      </p:sp>
      <p:sp>
        <p:nvSpPr>
          <p:cNvPr id="4" name="TextBox 3">
            <a:extLst>
              <a:ext uri="{FF2B5EF4-FFF2-40B4-BE49-F238E27FC236}">
                <a16:creationId xmlns:a16="http://schemas.microsoft.com/office/drawing/2014/main" id="{BAC1568A-615A-647A-AC53-000229DD7C4A}"/>
              </a:ext>
            </a:extLst>
          </p:cNvPr>
          <p:cNvSpPr txBox="1"/>
          <p:nvPr/>
        </p:nvSpPr>
        <p:spPr>
          <a:xfrm>
            <a:off x="6833418" y="1002890"/>
            <a:ext cx="4975123" cy="6340197"/>
          </a:xfrm>
          <a:prstGeom prst="rect">
            <a:avLst/>
          </a:prstGeom>
          <a:noFill/>
        </p:spPr>
        <p:txBody>
          <a:bodyPr wrap="square" rtlCol="0">
            <a:spAutoFit/>
          </a:bodyPr>
          <a:lstStyle/>
          <a:p>
            <a:endParaRPr lang="en-IN" dirty="0"/>
          </a:p>
          <a:p>
            <a:endParaRPr lang="en-IN" dirty="0"/>
          </a:p>
          <a:p>
            <a:endParaRPr lang="en-IN" dirty="0"/>
          </a:p>
          <a:p>
            <a:r>
              <a:rPr lang="en-IN" sz="2800" b="1" dirty="0"/>
              <a:t>EXAMPLE:</a:t>
            </a:r>
          </a:p>
          <a:p>
            <a:endParaRPr lang="en-IN" dirty="0"/>
          </a:p>
          <a:p>
            <a:r>
              <a:rPr lang="en-IN" dirty="0"/>
              <a:t>Imagine two people:</a:t>
            </a:r>
          </a:p>
          <a:p>
            <a:r>
              <a:rPr lang="en-IN" dirty="0"/>
              <a:t>Person A has ₹20 lakh but is afraid to start.</a:t>
            </a:r>
          </a:p>
          <a:p>
            <a:r>
              <a:rPr lang="en-IN" dirty="0"/>
              <a:t>Person B has ₹50,000 but takes action.</a:t>
            </a:r>
          </a:p>
          <a:p>
            <a:r>
              <a:rPr lang="en-IN" dirty="0"/>
              <a:t>Who starts first?</a:t>
            </a:r>
          </a:p>
          <a:p>
            <a:r>
              <a:rPr lang="en-IN" dirty="0"/>
              <a:t>Usually Person B.</a:t>
            </a:r>
          </a:p>
          <a:p>
            <a:endParaRPr lang="en-IN" dirty="0"/>
          </a:p>
          <a:p>
            <a:r>
              <a:rPr lang="en-IN" dirty="0"/>
              <a:t>2. </a:t>
            </a:r>
            <a:r>
              <a:rPr lang="en-IN" b="1" dirty="0">
                <a:latin typeface="Times New Roman" panose="02020603050405020304" pitchFamily="18" charset="0"/>
                <a:cs typeface="Times New Roman" panose="02020603050405020304" pitchFamily="18" charset="0"/>
              </a:rPr>
              <a:t>Dhirubhai Ambani</a:t>
            </a:r>
            <a:br>
              <a:rPr lang="en-IN" dirty="0">
                <a:latin typeface="Times New Roman" panose="02020603050405020304" pitchFamily="18" charset="0"/>
                <a:cs typeface="Times New Roman" panose="02020603050405020304" pitchFamily="18" charset="0"/>
              </a:rPr>
            </a:br>
            <a:r>
              <a:rPr lang="en-IN" dirty="0">
                <a:latin typeface="Times New Roman" panose="02020603050405020304" pitchFamily="18" charset="0"/>
                <a:cs typeface="Times New Roman" panose="02020603050405020304" pitchFamily="18" charset="0"/>
              </a:rPr>
              <a:t>Started with limited capital but extraordinary courage.</a:t>
            </a:r>
          </a:p>
          <a:p>
            <a:r>
              <a:rPr lang="en-IN" b="1" dirty="0">
                <a:latin typeface="Times New Roman" panose="02020603050405020304" pitchFamily="18" charset="0"/>
                <a:cs typeface="Times New Roman" panose="02020603050405020304" pitchFamily="18" charset="0"/>
              </a:rPr>
              <a:t>Quote</a:t>
            </a:r>
          </a:p>
          <a:p>
            <a:r>
              <a:rPr lang="en-IN" b="1" dirty="0">
                <a:latin typeface="Times New Roman" panose="02020603050405020304" pitchFamily="18" charset="0"/>
                <a:cs typeface="Times New Roman" panose="02020603050405020304" pitchFamily="18" charset="0"/>
              </a:rPr>
              <a:t>"Money starts a business. Courage builds it."</a:t>
            </a:r>
            <a:endParaRPr lang="en-IN"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a:p>
            <a:endParaRPr lang="en-IN" dirty="0"/>
          </a:p>
          <a:p>
            <a:endParaRPr lang="en-IN" dirty="0"/>
          </a:p>
          <a:p>
            <a:endParaRPr lang="en-IN" dirty="0"/>
          </a:p>
        </p:txBody>
      </p:sp>
    </p:spTree>
    <p:extLst>
      <p:ext uri="{BB962C8B-B14F-4D97-AF65-F5344CB8AC3E}">
        <p14:creationId xmlns:p14="http://schemas.microsoft.com/office/powerpoint/2010/main" val="2666795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32D1-5744-6457-1076-B2B9A9A549C9}"/>
              </a:ext>
            </a:extLst>
          </p:cNvPr>
          <p:cNvSpPr>
            <a:spLocks noGrp="1"/>
          </p:cNvSpPr>
          <p:nvPr>
            <p:ph type="title"/>
          </p:nvPr>
        </p:nvSpPr>
        <p:spPr/>
        <p:txBody>
          <a:bodyPr/>
          <a:lstStyle/>
          <a:p>
            <a:r>
              <a:rPr lang="en-IN" b="1" dirty="0"/>
              <a:t>How Much Money Is Enough?</a:t>
            </a:r>
            <a:endParaRPr lang="en-IN" dirty="0"/>
          </a:p>
        </p:txBody>
      </p:sp>
      <p:sp>
        <p:nvSpPr>
          <p:cNvPr id="3" name="Content Placeholder 2">
            <a:extLst>
              <a:ext uri="{FF2B5EF4-FFF2-40B4-BE49-F238E27FC236}">
                <a16:creationId xmlns:a16="http://schemas.microsoft.com/office/drawing/2014/main" id="{4FAD8301-1D36-237B-49D7-5AFA0DA82131}"/>
              </a:ext>
            </a:extLst>
          </p:cNvPr>
          <p:cNvSpPr>
            <a:spLocks noGrp="1"/>
          </p:cNvSpPr>
          <p:nvPr>
            <p:ph idx="1"/>
          </p:nvPr>
        </p:nvSpPr>
        <p:spPr>
          <a:xfrm>
            <a:off x="838200" y="1825625"/>
            <a:ext cx="5493774" cy="4351338"/>
          </a:xfrm>
        </p:spPr>
        <p:txBody>
          <a:bodyPr>
            <a:normAutofit/>
          </a:bodyPr>
          <a:lstStyle/>
          <a:p>
            <a:r>
              <a:rPr lang="en-IN" b="1" dirty="0"/>
              <a:t>How Much Money Is Enough?</a:t>
            </a:r>
          </a:p>
          <a:p>
            <a:r>
              <a:rPr lang="en-IN" dirty="0"/>
              <a:t>There is no fixed amount.</a:t>
            </a:r>
          </a:p>
          <a:p>
            <a:r>
              <a:rPr lang="en-IN" dirty="0"/>
              <a:t>Calculate:</a:t>
            </a:r>
          </a:p>
          <a:p>
            <a:pPr>
              <a:buFont typeface="Wingdings" panose="05000000000000000000" pitchFamily="2" charset="2"/>
              <a:buChar char="Ø"/>
            </a:pPr>
            <a:r>
              <a:rPr lang="en-IN" dirty="0"/>
              <a:t>Startup costs </a:t>
            </a:r>
          </a:p>
          <a:p>
            <a:pPr>
              <a:buFont typeface="Wingdings" panose="05000000000000000000" pitchFamily="2" charset="2"/>
              <a:buChar char="Ø"/>
            </a:pPr>
            <a:r>
              <a:rPr lang="en-IN" dirty="0"/>
              <a:t>Operating expenses </a:t>
            </a:r>
          </a:p>
          <a:p>
            <a:pPr>
              <a:buFont typeface="Wingdings" panose="05000000000000000000" pitchFamily="2" charset="2"/>
              <a:buChar char="Ø"/>
            </a:pPr>
            <a:r>
              <a:rPr lang="en-IN" dirty="0"/>
              <a:t>Emergency reserve (6–12 months) </a:t>
            </a:r>
          </a:p>
          <a:p>
            <a:pPr>
              <a:buFont typeface="Wingdings" panose="05000000000000000000" pitchFamily="2" charset="2"/>
              <a:buChar char="Ø"/>
            </a:pPr>
            <a:r>
              <a:rPr lang="en-IN" dirty="0"/>
              <a:t>Marketing budget </a:t>
            </a:r>
          </a:p>
          <a:p>
            <a:pPr>
              <a:buFont typeface="Wingdings" panose="05000000000000000000" pitchFamily="2" charset="2"/>
              <a:buChar char="Ø"/>
            </a:pPr>
            <a:r>
              <a:rPr lang="en-IN" dirty="0"/>
              <a:t>Working capital </a:t>
            </a:r>
          </a:p>
          <a:p>
            <a:r>
              <a:rPr lang="en-IN" dirty="0"/>
              <a:t>Always plan for unexpected expenses.</a:t>
            </a:r>
          </a:p>
          <a:p>
            <a:endParaRPr lang="en-IN" dirty="0"/>
          </a:p>
        </p:txBody>
      </p:sp>
      <p:sp>
        <p:nvSpPr>
          <p:cNvPr id="5" name="TextBox 4">
            <a:extLst>
              <a:ext uri="{FF2B5EF4-FFF2-40B4-BE49-F238E27FC236}">
                <a16:creationId xmlns:a16="http://schemas.microsoft.com/office/drawing/2014/main" id="{DBEC6A7D-ACF9-0B37-6BDE-CA63D3CB43D1}"/>
              </a:ext>
            </a:extLst>
          </p:cNvPr>
          <p:cNvSpPr txBox="1"/>
          <p:nvPr/>
        </p:nvSpPr>
        <p:spPr>
          <a:xfrm>
            <a:off x="6430297" y="2143431"/>
            <a:ext cx="5358580" cy="3293209"/>
          </a:xfrm>
          <a:prstGeom prst="rect">
            <a:avLst/>
          </a:prstGeom>
          <a:noFill/>
        </p:spPr>
        <p:txBody>
          <a:bodyPr wrap="square" rtlCol="0">
            <a:spAutoFit/>
          </a:bodyPr>
          <a:lstStyle/>
          <a:p>
            <a:endParaRPr lang="en-IN" dirty="0"/>
          </a:p>
          <a:p>
            <a:r>
              <a:rPr lang="en-IN" sz="2800" b="1" dirty="0"/>
              <a:t>EXAMPLE:</a:t>
            </a:r>
          </a:p>
          <a:p>
            <a:endParaRPr lang="en-IN" dirty="0"/>
          </a:p>
          <a:p>
            <a:r>
              <a:rPr lang="en-IN" dirty="0">
                <a:latin typeface="Times New Roman" panose="02020603050405020304" pitchFamily="18" charset="0"/>
                <a:cs typeface="Times New Roman" panose="02020603050405020304" pitchFamily="18" charset="0"/>
              </a:rPr>
              <a:t>A small bakery needs money  for:</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Rent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Equipment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Ingredients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Marketing </a:t>
            </a:r>
          </a:p>
          <a:p>
            <a:pPr marL="342900" indent="-342900">
              <a:buFont typeface="Arial" panose="020B0604020202020204" pitchFamily="34" charset="0"/>
              <a:buChar char="•"/>
            </a:pPr>
            <a:r>
              <a:rPr lang="en-IN" dirty="0">
                <a:latin typeface="Times New Roman" panose="02020603050405020304" pitchFamily="18" charset="0"/>
                <a:cs typeface="Times New Roman" panose="02020603050405020304" pitchFamily="18" charset="0"/>
              </a:rPr>
              <a:t>Salaries</a:t>
            </a:r>
          </a:p>
          <a:p>
            <a:endParaRPr lang="en-IN" dirty="0"/>
          </a:p>
          <a:p>
            <a:endParaRPr lang="en-IN" dirty="0"/>
          </a:p>
        </p:txBody>
      </p:sp>
    </p:spTree>
    <p:extLst>
      <p:ext uri="{BB962C8B-B14F-4D97-AF65-F5344CB8AC3E}">
        <p14:creationId xmlns:p14="http://schemas.microsoft.com/office/powerpoint/2010/main" val="214300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658B-E1C7-050F-400F-7859AF99ADD3}"/>
              </a:ext>
            </a:extLst>
          </p:cNvPr>
          <p:cNvSpPr>
            <a:spLocks noGrp="1"/>
          </p:cNvSpPr>
          <p:nvPr>
            <p:ph type="title"/>
          </p:nvPr>
        </p:nvSpPr>
        <p:spPr/>
        <p:txBody>
          <a:bodyPr/>
          <a:lstStyle/>
          <a:p>
            <a:r>
              <a:rPr lang="en-IN" b="1" dirty="0"/>
              <a:t>Biggest Mistakes in the First Year</a:t>
            </a:r>
            <a:br>
              <a:rPr lang="en-IN" b="1" dirty="0"/>
            </a:br>
            <a:endParaRPr lang="en-IN" dirty="0"/>
          </a:p>
        </p:txBody>
      </p:sp>
      <p:sp>
        <p:nvSpPr>
          <p:cNvPr id="3" name="Content Placeholder 2">
            <a:extLst>
              <a:ext uri="{FF2B5EF4-FFF2-40B4-BE49-F238E27FC236}">
                <a16:creationId xmlns:a16="http://schemas.microsoft.com/office/drawing/2014/main" id="{D6508ACE-7D89-19C7-E4B8-287275BE2750}"/>
              </a:ext>
            </a:extLst>
          </p:cNvPr>
          <p:cNvSpPr>
            <a:spLocks noGrp="1"/>
          </p:cNvSpPr>
          <p:nvPr>
            <p:ph idx="1"/>
          </p:nvPr>
        </p:nvSpPr>
        <p:spPr>
          <a:xfrm>
            <a:off x="838200" y="1835457"/>
            <a:ext cx="5002161" cy="4351338"/>
          </a:xfrm>
        </p:spPr>
        <p:txBody>
          <a:bodyPr/>
          <a:lstStyle/>
          <a:p>
            <a:r>
              <a:rPr lang="en-IN" dirty="0"/>
              <a:t>Common mistakes include:</a:t>
            </a:r>
          </a:p>
          <a:p>
            <a:pPr>
              <a:buFont typeface="Courier New" panose="02070309020205020404" pitchFamily="49" charset="0"/>
              <a:buChar char="o"/>
            </a:pPr>
            <a:r>
              <a:rPr lang="en-IN" dirty="0"/>
              <a:t>Not researching the market </a:t>
            </a:r>
          </a:p>
          <a:p>
            <a:pPr>
              <a:buFont typeface="Courier New" panose="02070309020205020404" pitchFamily="49" charset="0"/>
              <a:buChar char="o"/>
            </a:pPr>
            <a:r>
              <a:rPr lang="en-IN" dirty="0"/>
              <a:t>Poor cash flow management </a:t>
            </a:r>
          </a:p>
          <a:p>
            <a:pPr>
              <a:buFont typeface="Courier New" panose="02070309020205020404" pitchFamily="49" charset="0"/>
              <a:buChar char="o"/>
            </a:pPr>
            <a:r>
              <a:rPr lang="en-IN" dirty="0"/>
              <a:t>Ignoring customer feedback </a:t>
            </a:r>
          </a:p>
          <a:p>
            <a:pPr>
              <a:buFont typeface="Courier New" panose="02070309020205020404" pitchFamily="49" charset="0"/>
              <a:buChar char="o"/>
            </a:pPr>
            <a:r>
              <a:rPr lang="en-IN" dirty="0"/>
              <a:t>Hiring too quickly </a:t>
            </a:r>
          </a:p>
          <a:p>
            <a:pPr>
              <a:buFont typeface="Courier New" panose="02070309020205020404" pitchFamily="49" charset="0"/>
              <a:buChar char="o"/>
            </a:pPr>
            <a:r>
              <a:rPr lang="en-IN" dirty="0"/>
              <a:t>Weak marketing </a:t>
            </a:r>
          </a:p>
          <a:p>
            <a:pPr>
              <a:buFont typeface="Courier New" panose="02070309020205020404" pitchFamily="49" charset="0"/>
              <a:buChar char="o"/>
            </a:pPr>
            <a:r>
              <a:rPr lang="en-IN" dirty="0"/>
              <a:t>Trying to do everything alone</a:t>
            </a:r>
          </a:p>
          <a:p>
            <a:endParaRPr lang="en-IN" dirty="0"/>
          </a:p>
        </p:txBody>
      </p:sp>
      <p:sp>
        <p:nvSpPr>
          <p:cNvPr id="4" name="TextBox 3">
            <a:extLst>
              <a:ext uri="{FF2B5EF4-FFF2-40B4-BE49-F238E27FC236}">
                <a16:creationId xmlns:a16="http://schemas.microsoft.com/office/drawing/2014/main" id="{2732ABCA-A9E9-846D-4627-402D09EC80CA}"/>
              </a:ext>
            </a:extLst>
          </p:cNvPr>
          <p:cNvSpPr txBox="1"/>
          <p:nvPr/>
        </p:nvSpPr>
        <p:spPr>
          <a:xfrm>
            <a:off x="6096001" y="1690688"/>
            <a:ext cx="5171768" cy="4678204"/>
          </a:xfrm>
          <a:prstGeom prst="rect">
            <a:avLst/>
          </a:prstGeom>
          <a:noFill/>
        </p:spPr>
        <p:txBody>
          <a:bodyPr wrap="square" rtlCol="0">
            <a:spAutoFit/>
          </a:bodyPr>
          <a:lstStyle/>
          <a:p>
            <a:endParaRPr lang="en-IN" dirty="0"/>
          </a:p>
          <a:p>
            <a:r>
              <a:rPr lang="en-IN" sz="2800" b="1" dirty="0"/>
              <a:t>Example:</a:t>
            </a:r>
          </a:p>
          <a:p>
            <a:endParaRPr lang="en-IN" dirty="0"/>
          </a:p>
          <a:p>
            <a:r>
              <a:rPr lang="en-IN" dirty="0"/>
              <a:t>A restaurant spends ₹10 lakh on beautiful interiors but doesn't advertise.</a:t>
            </a:r>
          </a:p>
          <a:p>
            <a:r>
              <a:rPr lang="en-IN" dirty="0"/>
              <a:t>Customers don't know it exists.</a:t>
            </a:r>
          </a:p>
          <a:p>
            <a:r>
              <a:rPr lang="en-IN" dirty="0"/>
              <a:t>Great food + No customers = Business failure.</a:t>
            </a:r>
          </a:p>
          <a:p>
            <a:r>
              <a:rPr lang="en-IN" b="1" dirty="0"/>
              <a:t>Common Mistakes</a:t>
            </a:r>
          </a:p>
          <a:p>
            <a:pPr marL="285750" indent="-285750">
              <a:buFont typeface="Arial" panose="020B0604020202020204" pitchFamily="34" charset="0"/>
              <a:buChar char="•"/>
            </a:pPr>
            <a:r>
              <a:rPr lang="en-IN" dirty="0"/>
              <a:t>Poor market research </a:t>
            </a:r>
          </a:p>
          <a:p>
            <a:pPr marL="285750" indent="-285750">
              <a:buFont typeface="Arial" panose="020B0604020202020204" pitchFamily="34" charset="0"/>
              <a:buChar char="•"/>
            </a:pPr>
            <a:r>
              <a:rPr lang="en-IN" dirty="0"/>
              <a:t>Overspending </a:t>
            </a:r>
          </a:p>
          <a:p>
            <a:pPr marL="285750" indent="-285750">
              <a:buFont typeface="Arial" panose="020B0604020202020204" pitchFamily="34" charset="0"/>
              <a:buChar char="•"/>
            </a:pPr>
            <a:r>
              <a:rPr lang="en-IN" dirty="0"/>
              <a:t>Ignoring customers </a:t>
            </a:r>
          </a:p>
          <a:p>
            <a:pPr marL="285750" indent="-285750">
              <a:buFont typeface="Arial" panose="020B0604020202020204" pitchFamily="34" charset="0"/>
              <a:buChar char="•"/>
            </a:pPr>
            <a:r>
              <a:rPr lang="en-IN" dirty="0"/>
              <a:t>Weak marketing </a:t>
            </a:r>
          </a:p>
          <a:p>
            <a:pPr marL="285750" indent="-285750">
              <a:buFont typeface="Arial" panose="020B0604020202020204" pitchFamily="34" charset="0"/>
              <a:buChar char="•"/>
            </a:pPr>
            <a:r>
              <a:rPr lang="en-IN" dirty="0"/>
              <a:t>Hiring too quickly</a:t>
            </a:r>
          </a:p>
          <a:p>
            <a:pPr marL="285750" indent="-285750">
              <a:buFont typeface="Arial" panose="020B0604020202020204" pitchFamily="34" charset="0"/>
              <a:buChar char="•"/>
            </a:pPr>
            <a:endParaRPr lang="en-IN" dirty="0"/>
          </a:p>
          <a:p>
            <a:endParaRPr lang="en-IN" dirty="0"/>
          </a:p>
          <a:p>
            <a:endParaRPr lang="en-IN" dirty="0"/>
          </a:p>
        </p:txBody>
      </p:sp>
    </p:spTree>
    <p:extLst>
      <p:ext uri="{BB962C8B-B14F-4D97-AF65-F5344CB8AC3E}">
        <p14:creationId xmlns:p14="http://schemas.microsoft.com/office/powerpoint/2010/main" val="486045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4488-9286-2D05-AAB1-E23FF1D77892}"/>
              </a:ext>
            </a:extLst>
          </p:cNvPr>
          <p:cNvSpPr>
            <a:spLocks noGrp="1"/>
          </p:cNvSpPr>
          <p:nvPr>
            <p:ph type="title"/>
          </p:nvPr>
        </p:nvSpPr>
        <p:spPr/>
        <p:txBody>
          <a:bodyPr/>
          <a:lstStyle/>
          <a:p>
            <a:r>
              <a:rPr lang="en-IN" b="1" dirty="0"/>
              <a:t>When Should You Quit?</a:t>
            </a:r>
            <a:endParaRPr lang="en-IN" dirty="0"/>
          </a:p>
        </p:txBody>
      </p:sp>
      <p:sp>
        <p:nvSpPr>
          <p:cNvPr id="3" name="Content Placeholder 2">
            <a:extLst>
              <a:ext uri="{FF2B5EF4-FFF2-40B4-BE49-F238E27FC236}">
                <a16:creationId xmlns:a16="http://schemas.microsoft.com/office/drawing/2014/main" id="{A8C0DCA6-C1B8-177B-6E5C-75057C4B697E}"/>
              </a:ext>
            </a:extLst>
          </p:cNvPr>
          <p:cNvSpPr>
            <a:spLocks noGrp="1"/>
          </p:cNvSpPr>
          <p:nvPr>
            <p:ph idx="1"/>
          </p:nvPr>
        </p:nvSpPr>
        <p:spPr>
          <a:xfrm>
            <a:off x="838200" y="2084832"/>
            <a:ext cx="5415116" cy="4092131"/>
          </a:xfrm>
        </p:spPr>
        <p:txBody>
          <a:bodyPr>
            <a:normAutofit fontScale="92500" lnSpcReduction="10000"/>
          </a:bodyPr>
          <a:lstStyle/>
          <a:p>
            <a:r>
              <a:rPr lang="en-IN" dirty="0"/>
              <a:t>Consider quitting if:</a:t>
            </a:r>
          </a:p>
          <a:p>
            <a:pPr>
              <a:buFont typeface="Courier New" panose="02070309020205020404" pitchFamily="49" charset="0"/>
              <a:buChar char="o"/>
            </a:pPr>
            <a:r>
              <a:rPr lang="en-IN" dirty="0"/>
              <a:t>The business is no longer solving a real problem. </a:t>
            </a:r>
          </a:p>
          <a:p>
            <a:pPr>
              <a:buFont typeface="Courier New" panose="02070309020205020404" pitchFamily="49" charset="0"/>
              <a:buChar char="o"/>
            </a:pPr>
            <a:r>
              <a:rPr lang="en-IN" dirty="0"/>
              <a:t>Continuous losses have no clear recovery plan. </a:t>
            </a:r>
          </a:p>
          <a:p>
            <a:pPr>
              <a:buFont typeface="Courier New" panose="02070309020205020404" pitchFamily="49" charset="0"/>
              <a:buChar char="o"/>
            </a:pPr>
            <a:r>
              <a:rPr lang="en-IN" dirty="0"/>
              <a:t>You have validated that the business model is not working. </a:t>
            </a:r>
          </a:p>
          <a:p>
            <a:pPr>
              <a:buFont typeface="Courier New" panose="02070309020205020404" pitchFamily="49" charset="0"/>
              <a:buChar char="o"/>
            </a:pPr>
            <a:r>
              <a:rPr lang="en-IN" dirty="0"/>
              <a:t>Better opportunities align with your long-term goals. </a:t>
            </a:r>
          </a:p>
          <a:p>
            <a:pPr>
              <a:buFont typeface="Courier New" panose="02070309020205020404" pitchFamily="49" charset="0"/>
              <a:buChar char="o"/>
            </a:pPr>
            <a:r>
              <a:rPr lang="en-IN" dirty="0"/>
              <a:t>Do </a:t>
            </a:r>
            <a:r>
              <a:rPr lang="en-IN" b="1" dirty="0"/>
              <a:t>not</a:t>
            </a:r>
            <a:r>
              <a:rPr lang="en-IN" dirty="0"/>
              <a:t> quit because of temporary setbacks or fear.</a:t>
            </a:r>
          </a:p>
          <a:p>
            <a:r>
              <a:rPr lang="en-IN" b="1" dirty="0"/>
              <a:t>Key Point:</a:t>
            </a:r>
            <a:r>
              <a:rPr lang="en-IN" dirty="0"/>
              <a:t> Quit based on evidence and strategy, not emotions.</a:t>
            </a:r>
          </a:p>
          <a:p>
            <a:endParaRPr lang="en-IN" dirty="0"/>
          </a:p>
        </p:txBody>
      </p:sp>
      <p:sp>
        <p:nvSpPr>
          <p:cNvPr id="4" name="TextBox 3">
            <a:extLst>
              <a:ext uri="{FF2B5EF4-FFF2-40B4-BE49-F238E27FC236}">
                <a16:creationId xmlns:a16="http://schemas.microsoft.com/office/drawing/2014/main" id="{4BB01228-5C7A-59F4-91AF-CC190482BD73}"/>
              </a:ext>
            </a:extLst>
          </p:cNvPr>
          <p:cNvSpPr txBox="1"/>
          <p:nvPr/>
        </p:nvSpPr>
        <p:spPr>
          <a:xfrm>
            <a:off x="6459795" y="1563329"/>
            <a:ext cx="4894006" cy="3847207"/>
          </a:xfrm>
          <a:prstGeom prst="rect">
            <a:avLst/>
          </a:prstGeom>
          <a:noFill/>
        </p:spPr>
        <p:txBody>
          <a:bodyPr wrap="square" rtlCol="0">
            <a:spAutoFit/>
          </a:bodyPr>
          <a:lstStyle/>
          <a:p>
            <a:endParaRPr lang="en-IN" dirty="0"/>
          </a:p>
          <a:p>
            <a:r>
              <a:rPr lang="en-IN" sz="2800" b="1" dirty="0"/>
              <a:t>Example:</a:t>
            </a:r>
          </a:p>
          <a:p>
            <a:endParaRPr lang="en-IN" dirty="0"/>
          </a:p>
          <a:p>
            <a:r>
              <a:rPr lang="en-IN" dirty="0"/>
              <a:t>1. A farmer doesn't stop farming because of one bad season.</a:t>
            </a:r>
          </a:p>
          <a:p>
            <a:r>
              <a:rPr lang="en-IN" dirty="0"/>
              <a:t>But if the land becomes permanently barren, changing fields makes sense.</a:t>
            </a:r>
          </a:p>
          <a:p>
            <a:endParaRPr lang="en-IN" dirty="0"/>
          </a:p>
          <a:p>
            <a:r>
              <a:rPr lang="en-IN" dirty="0"/>
              <a:t>2. Netflix quit DVD rentals and moved to streaming.</a:t>
            </a:r>
          </a:p>
          <a:p>
            <a:r>
              <a:rPr lang="en-IN" dirty="0"/>
              <a:t>Result:</a:t>
            </a:r>
            <a:br>
              <a:rPr lang="en-IN" dirty="0"/>
            </a:br>
            <a:r>
              <a:rPr lang="en-IN" dirty="0"/>
              <a:t>Global success.</a:t>
            </a:r>
          </a:p>
          <a:p>
            <a:endParaRPr lang="en-IN" dirty="0"/>
          </a:p>
        </p:txBody>
      </p:sp>
    </p:spTree>
    <p:extLst>
      <p:ext uri="{BB962C8B-B14F-4D97-AF65-F5344CB8AC3E}">
        <p14:creationId xmlns:p14="http://schemas.microsoft.com/office/powerpoint/2010/main" val="2974227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39E28-BCE2-9368-1BF7-24F3CCB2623C}"/>
              </a:ext>
            </a:extLst>
          </p:cNvPr>
          <p:cNvSpPr>
            <a:spLocks noGrp="1"/>
          </p:cNvSpPr>
          <p:nvPr>
            <p:ph type="title"/>
          </p:nvPr>
        </p:nvSpPr>
        <p:spPr/>
        <p:txBody>
          <a:bodyPr/>
          <a:lstStyle/>
          <a:p>
            <a:r>
              <a:rPr lang="en-IN" dirty="0"/>
              <a:t>                       CONCLUSION</a:t>
            </a:r>
          </a:p>
        </p:txBody>
      </p:sp>
      <p:sp>
        <p:nvSpPr>
          <p:cNvPr id="3" name="Content Placeholder 2">
            <a:extLst>
              <a:ext uri="{FF2B5EF4-FFF2-40B4-BE49-F238E27FC236}">
                <a16:creationId xmlns:a16="http://schemas.microsoft.com/office/drawing/2014/main" id="{4385E739-090C-1A8F-2F37-C56B9CF9EB92}"/>
              </a:ext>
            </a:extLst>
          </p:cNvPr>
          <p:cNvSpPr>
            <a:spLocks noGrp="1"/>
          </p:cNvSpPr>
          <p:nvPr>
            <p:ph idx="1"/>
          </p:nvPr>
        </p:nvSpPr>
        <p:spPr>
          <a:xfrm>
            <a:off x="1024128" y="2084832"/>
            <a:ext cx="9720073" cy="4023360"/>
          </a:xfrm>
        </p:spPr>
        <p:txBody>
          <a:bodyPr>
            <a:normAutofit/>
          </a:bodyPr>
          <a:lstStyle/>
          <a:p>
            <a:r>
              <a:rPr lang="en-IN" dirty="0"/>
              <a:t>Business plays a vital role in the growth and development of a country. A successful business not only earns profits but also creates employment, supports innovation, and improves people's quality of life. As businesses grow, they contribute to the nation's economic progress and global competitiveness.</a:t>
            </a:r>
          </a:p>
          <a:p>
            <a:r>
              <a:rPr lang="en-IN" b="1" dirty="0"/>
              <a:t>A successful business creates value not only for its owners but also for customers, employees, society, and the nation. By generating employment, driving innovation, increasing economic growth, and improving living standards, businesses become the foundation of a strong and prosperous country.</a:t>
            </a:r>
            <a:endParaRPr lang="en-IN" dirty="0"/>
          </a:p>
          <a:p>
            <a:endParaRPr lang="en-IN" dirty="0"/>
          </a:p>
        </p:txBody>
      </p:sp>
    </p:spTree>
    <p:extLst>
      <p:ext uri="{BB962C8B-B14F-4D97-AF65-F5344CB8AC3E}">
        <p14:creationId xmlns:p14="http://schemas.microsoft.com/office/powerpoint/2010/main" val="3498106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A6D978-A1E4-CD62-F360-6FE64B339F3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20173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152</TotalTime>
  <Words>913</Words>
  <Application>Microsoft Office PowerPoint</Application>
  <PresentationFormat>Widescreen</PresentationFormat>
  <Paragraphs>177</Paragraphs>
  <Slides>12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Courier New</vt:lpstr>
      <vt:lpstr>Times New Roman</vt:lpstr>
      <vt:lpstr>Tw Cen MT</vt:lpstr>
      <vt:lpstr>Tw Cen MT Condensed</vt:lpstr>
      <vt:lpstr>Wingdings</vt:lpstr>
      <vt:lpstr>Wingdings 3</vt:lpstr>
      <vt:lpstr>Integral</vt:lpstr>
      <vt:lpstr>Topic how to start a business</vt:lpstr>
      <vt:lpstr>Should Everyone Become an Entrepreneur?</vt:lpstr>
      <vt:lpstr>How to Choose the Right Business?</vt:lpstr>
      <vt:lpstr>Should You Buy a Business or Start from Scratch?</vt:lpstr>
      <vt:lpstr>Family Business vs Startup</vt:lpstr>
      <vt:lpstr>Partnership or Company?</vt:lpstr>
      <vt:lpstr>Capital or Courage?</vt:lpstr>
      <vt:lpstr>How Much Money Is Enough?</vt:lpstr>
      <vt:lpstr>Biggest Mistakes in the First Year </vt:lpstr>
      <vt:lpstr>When Should You Quit?</vt:lpstr>
      <vt:lpstr>                       CONCLUSION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4</cp:revision>
  <dcterms:created xsi:type="dcterms:W3CDTF">2026-07-03T07:00:53Z</dcterms:created>
  <dcterms:modified xsi:type="dcterms:W3CDTF">2026-07-04T10:11:49Z</dcterms:modified>
</cp:coreProperties>
</file>